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1EC"/>
    <a:srgbClr val="E2F0D9"/>
    <a:srgbClr val="C5E0B4"/>
    <a:srgbClr val="C2DAF0"/>
    <a:srgbClr val="DEEBF7"/>
    <a:srgbClr val="0000FF"/>
    <a:srgbClr val="D0886E"/>
    <a:srgbClr val="DDA997"/>
    <a:srgbClr val="F0D9D1"/>
    <a:srgbClr val="C55A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D946-9ACB-4592-AA01-04CA3E0D0AD0}" type="datetimeFigureOut">
              <a:rPr lang="zh-TW" altLang="en-US" smtClean="0"/>
              <a:t>2023/6/9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03635-1029-40C9-A757-FA2493C71C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4770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D946-9ACB-4592-AA01-04CA3E0D0AD0}" type="datetimeFigureOut">
              <a:rPr lang="zh-TW" altLang="en-US" smtClean="0"/>
              <a:t>2023/6/9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03635-1029-40C9-A757-FA2493C71C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8630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D946-9ACB-4592-AA01-04CA3E0D0AD0}" type="datetimeFigureOut">
              <a:rPr lang="zh-TW" altLang="en-US" smtClean="0"/>
              <a:t>2023/6/9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03635-1029-40C9-A757-FA2493C71C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5189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D946-9ACB-4592-AA01-04CA3E0D0AD0}" type="datetimeFigureOut">
              <a:rPr lang="zh-TW" altLang="en-US" smtClean="0"/>
              <a:t>2023/6/9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03635-1029-40C9-A757-FA2493C71C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9657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D946-9ACB-4592-AA01-04CA3E0D0AD0}" type="datetimeFigureOut">
              <a:rPr lang="zh-TW" altLang="en-US" smtClean="0"/>
              <a:t>2023/6/9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03635-1029-40C9-A757-FA2493C71C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3912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D946-9ACB-4592-AA01-04CA3E0D0AD0}" type="datetimeFigureOut">
              <a:rPr lang="zh-TW" altLang="en-US" smtClean="0"/>
              <a:t>2023/6/9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03635-1029-40C9-A757-FA2493C71C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9252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D946-9ACB-4592-AA01-04CA3E0D0AD0}" type="datetimeFigureOut">
              <a:rPr lang="zh-TW" altLang="en-US" smtClean="0"/>
              <a:t>2023/6/9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03635-1029-40C9-A757-FA2493C71C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6537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D946-9ACB-4592-AA01-04CA3E0D0AD0}" type="datetimeFigureOut">
              <a:rPr lang="zh-TW" altLang="en-US" smtClean="0"/>
              <a:t>2023/6/9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03635-1029-40C9-A757-FA2493C71C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7838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D946-9ACB-4592-AA01-04CA3E0D0AD0}" type="datetimeFigureOut">
              <a:rPr lang="zh-TW" altLang="en-US" smtClean="0"/>
              <a:t>2023/6/9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03635-1029-40C9-A757-FA2493C71C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0679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D946-9ACB-4592-AA01-04CA3E0D0AD0}" type="datetimeFigureOut">
              <a:rPr lang="zh-TW" altLang="en-US" smtClean="0"/>
              <a:t>2023/6/9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03635-1029-40C9-A757-FA2493C71C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9992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D946-9ACB-4592-AA01-04CA3E0D0AD0}" type="datetimeFigureOut">
              <a:rPr lang="zh-TW" altLang="en-US" smtClean="0"/>
              <a:t>2023/6/9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03635-1029-40C9-A757-FA2493C71C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9731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CD946-9ACB-4592-AA01-04CA3E0D0AD0}" type="datetimeFigureOut">
              <a:rPr lang="zh-TW" altLang="en-US" smtClean="0"/>
              <a:t>2023/6/9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03635-1029-40C9-A757-FA2493C71C1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4220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oebt.nptu.edu.tw/p/404-1040-154414.php?Lang=zh-tw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oebt.nptu.edu.tw/p/406-1040-88487,r1865.php?Lang=zh-tw" TargetMode="External"/><Relationship Id="rId4" Type="http://schemas.openxmlformats.org/officeDocument/2006/relationships/hyperlink" Target="https://moebt.nptu.edu.tw/p/406-1040-143535,r1869.php?Lang=zh-tw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oebt.nptu.edu.tw/p/406-1040-88487,r1865.php?Lang=zh-tw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oebt.nptu.edu.tw/p/426-1040-8.php?Lang=zh-tw" TargetMode="External"/><Relationship Id="rId5" Type="http://schemas.openxmlformats.org/officeDocument/2006/relationships/hyperlink" Target="https://moebt.nptu.edu.tw/p/406-1040-137849,r11.php?Lang=zh-tw" TargetMode="External"/><Relationship Id="rId4" Type="http://schemas.openxmlformats.org/officeDocument/2006/relationships/hyperlink" Target="https://moebt.nptu.edu.tw/p/404-1040-85963.php?Lang=zh-tw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oebt.nptu.edu.tw/p/404-1040-154414.php?Lang=zh-tw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oebt.nptu.edu.tw/p/406-1040-139610,r2926.php?Lang=zh-tw" TargetMode="External"/><Relationship Id="rId4" Type="http://schemas.openxmlformats.org/officeDocument/2006/relationships/hyperlink" Target="https://www.mofa.gov.tw/News.aspx?n=447&amp;sms=17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5915238" y="116673"/>
            <a:ext cx="3664192" cy="8460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dirty="0">
                <a:solidFill>
                  <a:srgbClr val="DFAE9D"/>
                </a:solidFill>
                <a:latin typeface="王漢宗綜藝體繁" panose="02000500000000000000" pitchFamily="2" charset="-120"/>
                <a:ea typeface="王漢宗綜藝體繁" panose="02000500000000000000" pitchFamily="2" charset="-120"/>
              </a:rPr>
              <a:t>行政人員</a:t>
            </a: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1787019"/>
              </p:ext>
            </p:extLst>
          </p:nvPr>
        </p:nvGraphicFramePr>
        <p:xfrm>
          <a:off x="470018" y="1122363"/>
          <a:ext cx="11083897" cy="5340468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190500" dist="228600" dir="144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110528">
                  <a:extLst>
                    <a:ext uri="{9D8B030D-6E8A-4147-A177-3AD203B41FA5}">
                      <a16:colId xmlns:a16="http://schemas.microsoft.com/office/drawing/2014/main" val="3238514790"/>
                    </a:ext>
                  </a:extLst>
                </a:gridCol>
                <a:gridCol w="2896170">
                  <a:extLst>
                    <a:ext uri="{9D8B030D-6E8A-4147-A177-3AD203B41FA5}">
                      <a16:colId xmlns:a16="http://schemas.microsoft.com/office/drawing/2014/main" val="2508081588"/>
                    </a:ext>
                  </a:extLst>
                </a:gridCol>
                <a:gridCol w="4077199">
                  <a:extLst>
                    <a:ext uri="{9D8B030D-6E8A-4147-A177-3AD203B41FA5}">
                      <a16:colId xmlns:a16="http://schemas.microsoft.com/office/drawing/2014/main" val="1450730953"/>
                    </a:ext>
                  </a:extLst>
                </a:gridCol>
              </a:tblGrid>
              <a:tr h="4264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9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出國協助前置作業</a:t>
                      </a:r>
                      <a:endParaRPr lang="zh-TW" sz="1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9416" marR="79416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88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9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出國期間</a:t>
                      </a:r>
                      <a:endParaRPr lang="zh-TW" sz="1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9416" marR="79416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88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9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返國後</a:t>
                      </a:r>
                      <a:endParaRPr lang="zh-TW" sz="1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9416" marR="79416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88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9662544"/>
                  </a:ext>
                </a:extLst>
              </a:tr>
              <a:tr h="93900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16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辦理</a:t>
                      </a:r>
                      <a:r>
                        <a:rPr lang="en-US" altLang="zh-TW" sz="16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TW" altLang="en-US" sz="16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協助校內遴選說明會，收取學生申請文件並進行補助資格檢核。</a:t>
                      </a:r>
                      <a:r>
                        <a:rPr lang="zh-TW" altLang="en-US" sz="16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（詳</a:t>
                      </a:r>
                      <a:r>
                        <a:rPr lang="zh-TW" altLang="en-US" sz="16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hlinkClick r:id="rId3"/>
                        </a:rPr>
                        <a:t>遴選資格</a:t>
                      </a:r>
                      <a:r>
                        <a:rPr lang="zh-TW" altLang="en-US" sz="16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、</a:t>
                      </a:r>
                      <a:r>
                        <a:rPr lang="zh-TW" altLang="en-US" sz="16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hlinkClick r:id="rId4"/>
                        </a:rPr>
                        <a:t>語言檢定</a:t>
                      </a:r>
                      <a:r>
                        <a:rPr lang="zh-TW" altLang="en-US" sz="16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）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9416" marR="79416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D9D1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為師生行政事項之聯絡窗口</a:t>
                      </a:r>
                      <a:endParaRPr lang="zh-TW" sz="16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6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6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6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9416" marR="79416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D9D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計畫成果稽催</a:t>
                      </a:r>
                      <a:r>
                        <a:rPr lang="zh-TW" altLang="en-US" sz="16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及成果平台資料檢核</a:t>
                      </a:r>
                      <a:endParaRPr lang="zh-TW" sz="16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9416" marR="79416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D9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6876674"/>
                  </a:ext>
                </a:extLst>
              </a:tr>
              <a:tr h="9390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6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提供獲選學生名單給</a:t>
                      </a:r>
                      <a:r>
                        <a:rPr lang="zh-TW" altLang="zh-TW" sz="16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專案辦公室</a:t>
                      </a:r>
                      <a:r>
                        <a:rPr lang="zh-TW" altLang="zh-TW" sz="16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，為行前培訓營名單，及開立成果平台使用權限使用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9416" marR="79416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A997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9416" marR="79416" marT="0" marB="0">
                    <a:solidFill>
                      <a:srgbClr val="F0D9D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辦理</a:t>
                      </a:r>
                      <a:r>
                        <a:rPr lang="en-US" sz="16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sz="16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協助校內計畫成果分享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（聯合全校計畫成果或單案由教師辦理皆可）</a:t>
                      </a:r>
                      <a:endParaRPr lang="zh-TW" sz="16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9416" marR="79416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A9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6642035"/>
                  </a:ext>
                </a:extLst>
              </a:tr>
              <a:tr h="93900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16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協助學校與</a:t>
                      </a:r>
                      <a:r>
                        <a:rPr lang="zh-TW" altLang="zh-TW" sz="16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師生完成</a:t>
                      </a:r>
                      <a:r>
                        <a:rPr lang="zh-TW" altLang="zh-TW" sz="1600" b="1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  <a:hlinkClick r:id="rId5"/>
                        </a:rPr>
                        <a:t>行政契約書</a:t>
                      </a:r>
                      <a:endParaRPr lang="en-US" altLang="zh-TW" sz="1600" b="1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zh-TW" sz="16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（可依校內作業方式修改範本）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9416" marR="79416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D9D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9416" marR="79416" marT="0" marB="0">
                    <a:solidFill>
                      <a:srgbClr val="F0D9D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協助檢核成果資料並完成結案事宜。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要點規定：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6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三</a:t>
                      </a:r>
                      <a:r>
                        <a:rPr lang="en-US" sz="16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sz="16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結案應檢附</a:t>
                      </a:r>
                      <a:r>
                        <a:rPr lang="zh-TW" sz="1600" b="1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成果報告</a:t>
                      </a:r>
                      <a:r>
                        <a:rPr lang="zh-TW" sz="16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、與</a:t>
                      </a:r>
                      <a:r>
                        <a:rPr lang="zh-TW" sz="1600" b="1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國外學校及被選送者簽訂之行政契約書</a:t>
                      </a:r>
                      <a:r>
                        <a:rPr lang="zh-TW" sz="16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及</a:t>
                      </a:r>
                      <a:r>
                        <a:rPr lang="zh-TW" sz="1600" b="1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計畫執行率說明表</a:t>
                      </a:r>
                      <a:r>
                        <a:rPr lang="zh-TW" sz="16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，連同本部補（捐）助經費</a:t>
                      </a:r>
                      <a:r>
                        <a:rPr lang="zh-TW" sz="1600" b="1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收支結算表</a:t>
                      </a:r>
                      <a:r>
                        <a:rPr lang="zh-TW" sz="16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各一份，於</a:t>
                      </a:r>
                      <a:r>
                        <a:rPr lang="zh-TW" sz="16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計畫執行期程結束後二個月內</a:t>
                      </a:r>
                      <a:r>
                        <a:rPr lang="zh-TW" sz="16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，送本部辦理結案（覈實報支）</a:t>
                      </a:r>
                      <a:endParaRPr lang="zh-TW" sz="16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9416" marR="79416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D9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4556413"/>
                  </a:ext>
                </a:extLst>
              </a:tr>
              <a:tr h="115793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zh-TW" sz="16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確認此核定計畫案是否已取得與國外教育單位之</a:t>
                      </a:r>
                      <a:r>
                        <a:rPr lang="zh-TW" altLang="zh-TW" sz="16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hlinkClick r:id="rId5"/>
                        </a:rPr>
                        <a:t>合作契約書</a:t>
                      </a:r>
                      <a:r>
                        <a:rPr lang="zh-TW" altLang="zh-TW" sz="16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（為結案使用文件）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zh-TW" sz="16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註：為合作學校非為引薦學校（大學）之合作契約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9416" marR="79416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A997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9416" marR="79416" marT="0" marB="0">
                    <a:solidFill>
                      <a:srgbClr val="F0D9D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5626518"/>
                  </a:ext>
                </a:extLst>
              </a:tr>
              <a:tr h="9390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6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提醒教師、學生１～２個月前出國登錄事宜、役男出國申報、保險等事宜</a:t>
                      </a:r>
                      <a:endParaRPr lang="zh-TW" altLang="zh-TW" sz="16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9416" marR="79416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D9D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9416" marR="79416" marT="0" marB="0">
                    <a:solidFill>
                      <a:srgbClr val="F0D9D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9724227"/>
                  </a:ext>
                </a:extLst>
              </a:tr>
            </a:tbl>
          </a:graphicData>
        </a:graphic>
      </p:graphicFrame>
      <p:sp>
        <p:nvSpPr>
          <p:cNvPr id="12" name="文字方塊 11"/>
          <p:cNvSpPr txBox="1"/>
          <p:nvPr/>
        </p:nvSpPr>
        <p:spPr>
          <a:xfrm>
            <a:off x="470017" y="6462830"/>
            <a:ext cx="11083897" cy="646331"/>
          </a:xfrm>
          <a:prstGeom prst="rect">
            <a:avLst/>
          </a:prstGeom>
          <a:solidFill>
            <a:schemeClr val="bg1">
              <a:alpha val="52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註：此表為參考之檢核表，可自行增刪或修正使用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或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依校內原有之業務權責分配方式辦理。</a:t>
            </a:r>
          </a:p>
          <a:p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10491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6096000" y="276329"/>
            <a:ext cx="3238856" cy="846034"/>
          </a:xfrm>
          <a:prstGeom prst="rect">
            <a:avLst/>
          </a:prstGeom>
          <a:solidFill>
            <a:srgbClr val="E2F0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dirty="0">
                <a:solidFill>
                  <a:srgbClr val="548235"/>
                </a:solidFill>
                <a:latin typeface="王漢宗綜藝體繁" panose="02000500000000000000" pitchFamily="2" charset="-120"/>
                <a:ea typeface="王漢宗綜藝體繁" panose="02000500000000000000" pitchFamily="2" charset="-120"/>
              </a:rPr>
              <a:t>教 師</a:t>
            </a: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0337423"/>
              </p:ext>
            </p:extLst>
          </p:nvPr>
        </p:nvGraphicFramePr>
        <p:xfrm>
          <a:off x="470018" y="1122363"/>
          <a:ext cx="11083896" cy="5200102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190500" dist="228600" dir="144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076345">
                  <a:extLst>
                    <a:ext uri="{9D8B030D-6E8A-4147-A177-3AD203B41FA5}">
                      <a16:colId xmlns:a16="http://schemas.microsoft.com/office/drawing/2014/main" val="3238514790"/>
                    </a:ext>
                  </a:extLst>
                </a:gridCol>
                <a:gridCol w="3312919">
                  <a:extLst>
                    <a:ext uri="{9D8B030D-6E8A-4147-A177-3AD203B41FA5}">
                      <a16:colId xmlns:a16="http://schemas.microsoft.com/office/drawing/2014/main" val="2508081588"/>
                    </a:ext>
                  </a:extLst>
                </a:gridCol>
                <a:gridCol w="3694632">
                  <a:extLst>
                    <a:ext uri="{9D8B030D-6E8A-4147-A177-3AD203B41FA5}">
                      <a16:colId xmlns:a16="http://schemas.microsoft.com/office/drawing/2014/main" val="1450730953"/>
                    </a:ext>
                  </a:extLst>
                </a:gridCol>
              </a:tblGrid>
              <a:tr h="3621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9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出國協助前置作業</a:t>
                      </a:r>
                      <a:endParaRPr lang="zh-TW" sz="1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9416" marR="79416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9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出國期間</a:t>
                      </a:r>
                      <a:endParaRPr lang="zh-TW" sz="1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9416" marR="79416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9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返國後</a:t>
                      </a:r>
                      <a:endParaRPr lang="zh-TW" sz="1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9416" marR="79416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9662544"/>
                  </a:ext>
                </a:extLst>
              </a:tr>
              <a:tr h="3481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辦理</a:t>
                      </a:r>
                      <a:r>
                        <a:rPr lang="en-US" altLang="zh-TW" sz="16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6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協助遴選師資生或實習學生</a:t>
                      </a:r>
                      <a:endParaRPr lang="zh-TW" sz="16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11">
                  <a:txBody>
                    <a:bodyPr/>
                    <a:lstStyle/>
                    <a:p>
                      <a:pPr marL="34290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altLang="en-US" sz="16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執行計畫（見習或國際史懷哲期間全程參與</a:t>
                      </a:r>
                      <a:r>
                        <a:rPr lang="en-US" altLang="zh-TW" sz="16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6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實習期間</a:t>
                      </a:r>
                      <a:r>
                        <a:rPr lang="en-US" altLang="zh-TW" sz="16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r>
                        <a:rPr lang="zh-TW" altLang="en-US" sz="16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天）、確保參與學生之安全。</a:t>
                      </a:r>
                      <a:endParaRPr lang="en-US" altLang="zh-TW" sz="16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34290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altLang="en-US" sz="16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如</a:t>
                      </a:r>
                      <a:r>
                        <a:rPr lang="zh-TW" altLang="en-US" sz="16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尚未取得</a:t>
                      </a:r>
                      <a:r>
                        <a:rPr lang="zh-TW" altLang="en-US" sz="1600" b="1" kern="1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hlinkClick r:id="rId3"/>
                        </a:rPr>
                        <a:t>合作契約書</a:t>
                      </a:r>
                      <a:r>
                        <a:rPr lang="zh-TW" altLang="en-US" sz="16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，請於執行時完成合約簽署。</a:t>
                      </a:r>
                      <a:endParaRPr lang="zh-TW" sz="16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9416" marR="79416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zh-TW" sz="1600" b="1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新聞稿繳交，</a:t>
                      </a:r>
                      <a:r>
                        <a:rPr lang="zh-TW" altLang="zh-TW" sz="1600" b="1" kern="12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回國後１週內</a:t>
                      </a:r>
                      <a:r>
                        <a:rPr lang="zh-TW" altLang="zh-TW" sz="1600" b="1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繳交相關</a:t>
                      </a:r>
                      <a:r>
                        <a:rPr lang="zh-TW" altLang="zh-TW" sz="1600" b="1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新聞稿及６張成果照片</a:t>
                      </a:r>
                      <a:r>
                        <a:rPr lang="zh-TW" altLang="zh-TW" sz="1600" b="1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，至專案辦公室信箱。（也可由學生負責）</a:t>
                      </a:r>
                      <a:endParaRPr lang="zh-TW" sz="16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9416" marR="79416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6876674"/>
                  </a:ext>
                </a:extLst>
              </a:tr>
              <a:tr h="376284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zh-TW" sz="16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安排校內行前培訓</a:t>
                      </a:r>
                      <a:r>
                        <a:rPr lang="zh-TW" altLang="en-US" sz="16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（各國語言、文化課程）</a:t>
                      </a:r>
                      <a:endParaRPr lang="zh-TW" altLang="zh-TW" sz="16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zh-TW" sz="1600" b="1" kern="1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（統一性之培訓：如旅外安全、成果拍攝等由國立屏東大學辦理，師資生應參與行前培訓。）</a:t>
                      </a:r>
                      <a:endParaRPr lang="zh-TW" sz="1600" b="1" kern="1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0B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7241692"/>
                  </a:ext>
                </a:extLst>
              </a:tr>
              <a:tr h="651131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zh-TW" sz="1600" b="1" kern="1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F0D9D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9416" marR="79416" marT="0" marB="0">
                    <a:solidFill>
                      <a:srgbClr val="F0D9D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1600" b="1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撰寫</a:t>
                      </a:r>
                      <a:r>
                        <a:rPr lang="zh-TW" altLang="zh-TW" sz="1600" b="1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教師成果</a:t>
                      </a:r>
                      <a:endParaRPr lang="zh-TW" sz="16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9416" marR="79416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6642035"/>
                  </a:ext>
                </a:extLst>
              </a:tr>
              <a:tr h="193462"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6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出國１～２個月前，與學生確認出國登錄、</a:t>
                      </a:r>
                      <a:r>
                        <a:rPr lang="zh-TW" altLang="zh-TW" sz="16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  <a:hlinkClick r:id="rId4"/>
                        </a:rPr>
                        <a:t>役男出國申報</a:t>
                      </a:r>
                      <a:r>
                        <a:rPr lang="zh-TW" altLang="zh-TW" sz="16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、</a:t>
                      </a:r>
                      <a:r>
                        <a:rPr lang="zh-TW" altLang="zh-TW" sz="16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  <a:hlinkClick r:id="rId5"/>
                        </a:rPr>
                        <a:t>保險</a:t>
                      </a:r>
                      <a:r>
                        <a:rPr lang="zh-TW" altLang="zh-TW" sz="16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、機票、護照（</a:t>
                      </a:r>
                      <a:r>
                        <a:rPr lang="zh-TW" altLang="zh-TW" sz="16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效期要</a:t>
                      </a:r>
                      <a:r>
                        <a:rPr lang="en-US" altLang="zh-TW" sz="16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6</a:t>
                      </a:r>
                      <a:r>
                        <a:rPr lang="zh-TW" altLang="zh-TW" sz="16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個月以上</a:t>
                      </a:r>
                      <a:r>
                        <a:rPr lang="zh-TW" altLang="zh-TW" sz="16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）</a:t>
                      </a:r>
                      <a:r>
                        <a:rPr lang="zh-TW" altLang="en-US" sz="16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、</a:t>
                      </a:r>
                      <a:r>
                        <a:rPr lang="zh-TW" altLang="en-US" sz="16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  <a:hlinkClick r:id="rId6"/>
                        </a:rPr>
                        <a:t>入出境</a:t>
                      </a:r>
                      <a:r>
                        <a:rPr lang="zh-TW" altLang="en-US" sz="16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、防疫、疫苗</a:t>
                      </a:r>
                      <a:r>
                        <a:rPr lang="zh-TW" altLang="zh-TW" sz="16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等事宜</a:t>
                      </a:r>
                      <a:endParaRPr lang="zh-TW" sz="13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0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79416" marR="79416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4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3448330"/>
                  </a:ext>
                </a:extLst>
              </a:tr>
              <a:tr h="28355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zh-TW" sz="1600" b="1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規劃校內計畫成果說明分享會</a:t>
                      </a:r>
                      <a:endParaRPr lang="zh-TW" sz="16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9416" marR="79416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74248"/>
                  </a:ext>
                </a:extLst>
              </a:tr>
              <a:tr h="26027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16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配合教育部成果分享之活動</a:t>
                      </a:r>
                      <a:endParaRPr lang="zh-TW" sz="16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9416" marR="79416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823242"/>
                  </a:ext>
                </a:extLst>
              </a:tr>
              <a:tr h="144083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6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確認此核定計畫案是否已取得與國外教育單位之</a:t>
                      </a:r>
                      <a:r>
                        <a:rPr lang="zh-TW" altLang="zh-TW" sz="1600" b="1" kern="1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  <a:hlinkClick r:id="rId3"/>
                        </a:rPr>
                        <a:t>合作契約書</a:t>
                      </a:r>
                      <a:r>
                        <a:rPr lang="zh-TW" altLang="zh-TW" sz="16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（為結案使用文件，如未取得，請於出國時或結案前完成）</a:t>
                      </a:r>
                      <a:endParaRPr lang="zh-TW" altLang="en-US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0B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6221881"/>
                  </a:ext>
                </a:extLst>
              </a:tr>
              <a:tr h="658026">
                <a:tc vMerge="1">
                  <a:txBody>
                    <a:bodyPr/>
                    <a:lstStyle/>
                    <a:p>
                      <a:endParaRPr lang="zh-TW" altLang="en-US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0B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zh-TW" sz="1600" b="1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結案應檢附</a:t>
                      </a:r>
                      <a:r>
                        <a:rPr lang="zh-TW" altLang="zh-TW" sz="1600" b="1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成果報告</a:t>
                      </a:r>
                      <a:r>
                        <a:rPr lang="zh-TW" altLang="zh-TW" sz="1600" b="1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、與</a:t>
                      </a:r>
                      <a:r>
                        <a:rPr lang="zh-TW" altLang="zh-TW" sz="1600" b="1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國外學校及被選送者簽訂之行政契約書</a:t>
                      </a:r>
                      <a:r>
                        <a:rPr lang="zh-TW" altLang="zh-TW" sz="1600" b="1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及</a:t>
                      </a:r>
                      <a:r>
                        <a:rPr lang="zh-TW" altLang="zh-TW" sz="1600" b="1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計畫執行率說明表</a:t>
                      </a:r>
                      <a:r>
                        <a:rPr lang="zh-TW" altLang="zh-TW" sz="1600" b="1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，連同本部</a:t>
                      </a:r>
                      <a:r>
                        <a:rPr lang="zh-TW" altLang="zh-TW" sz="1600" b="1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補（捐）助經費收支結算表各一份</a:t>
                      </a:r>
                      <a:r>
                        <a:rPr lang="zh-TW" altLang="zh-TW" sz="1600" b="1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，於計畫執行期程</a:t>
                      </a:r>
                      <a:r>
                        <a:rPr lang="zh-TW" altLang="zh-TW" sz="1600" b="1" kern="12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結束後二個月內</a:t>
                      </a:r>
                      <a:r>
                        <a:rPr lang="zh-TW" altLang="zh-TW" sz="1600" b="1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，送本部辦理結案（覈實報支）</a:t>
                      </a:r>
                      <a:endParaRPr lang="en-US" altLang="zh-TW" sz="1600" b="1" kern="1200" dirty="0">
                        <a:solidFill>
                          <a:schemeClr val="dk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16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註：請預留行政人員完成校內流程及發文時間。</a:t>
                      </a:r>
                      <a:endParaRPr lang="zh-TW" sz="16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9416" marR="79416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664699"/>
                  </a:ext>
                </a:extLst>
              </a:tr>
              <a:tr h="397003">
                <a:tc>
                  <a:txBody>
                    <a:bodyPr/>
                    <a:lstStyle/>
                    <a:p>
                      <a:r>
                        <a:rPr lang="zh-TW" altLang="en-US" sz="16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確認學生已完成行前工作分配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0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7363501"/>
                  </a:ext>
                </a:extLst>
              </a:tr>
              <a:tr h="7215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依校內規定完成簽呈及填寫「因公出國申請表」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E0B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4749472"/>
                  </a:ext>
                </a:extLst>
              </a:tr>
              <a:tr h="7973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16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如有經費借支需求，請依各校規定辦理。</a:t>
                      </a:r>
                      <a:endParaRPr lang="zh-TW" sz="16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F0D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9416" marR="79416" marT="0" marB="0">
                    <a:solidFill>
                      <a:srgbClr val="F0D9D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9724227"/>
                  </a:ext>
                </a:extLst>
              </a:tr>
            </a:tbl>
          </a:graphicData>
        </a:graphic>
      </p:graphicFrame>
      <p:sp>
        <p:nvSpPr>
          <p:cNvPr id="17" name="文字方塊 16"/>
          <p:cNvSpPr txBox="1"/>
          <p:nvPr/>
        </p:nvSpPr>
        <p:spPr>
          <a:xfrm>
            <a:off x="470018" y="6411951"/>
            <a:ext cx="11083897" cy="646331"/>
          </a:xfrm>
          <a:prstGeom prst="rect">
            <a:avLst/>
          </a:prstGeom>
          <a:solidFill>
            <a:schemeClr val="bg1">
              <a:alpha val="52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註：此表為參考之檢核表，可自行增刪或修正使用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或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依校內原有之業務權責分配方式辦理。</a:t>
            </a:r>
          </a:p>
          <a:p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54351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6126059" y="124849"/>
            <a:ext cx="4203575" cy="8460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000" dirty="0">
                <a:solidFill>
                  <a:schemeClr val="accent5">
                    <a:lumMod val="75000"/>
                  </a:schemeClr>
                </a:solidFill>
                <a:latin typeface="王漢宗綜藝體繁" panose="02000500000000000000" pitchFamily="2" charset="-120"/>
                <a:ea typeface="王漢宗綜藝體繁" panose="02000500000000000000" pitchFamily="2" charset="-120"/>
              </a:rPr>
              <a:t>師資生</a:t>
            </a:r>
            <a:r>
              <a:rPr lang="en-US" altLang="zh-TW" sz="4000" dirty="0">
                <a:solidFill>
                  <a:schemeClr val="accent5">
                    <a:lumMod val="75000"/>
                  </a:schemeClr>
                </a:solidFill>
                <a:latin typeface="王漢宗綜藝體繁" panose="02000500000000000000" pitchFamily="2" charset="-120"/>
                <a:ea typeface="王漢宗綜藝體繁" panose="02000500000000000000" pitchFamily="2" charset="-120"/>
              </a:rPr>
              <a:t>/</a:t>
            </a:r>
            <a:r>
              <a:rPr lang="zh-TW" altLang="en-US" sz="4000" dirty="0">
                <a:solidFill>
                  <a:schemeClr val="accent5">
                    <a:lumMod val="75000"/>
                  </a:schemeClr>
                </a:solidFill>
                <a:latin typeface="王漢宗綜藝體繁" panose="02000500000000000000" pitchFamily="2" charset="-120"/>
                <a:ea typeface="王漢宗綜藝體繁" panose="02000500000000000000" pitchFamily="2" charset="-120"/>
              </a:rPr>
              <a:t>實習學生</a:t>
            </a: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374678"/>
              </p:ext>
            </p:extLst>
          </p:nvPr>
        </p:nvGraphicFramePr>
        <p:xfrm>
          <a:off x="470015" y="970884"/>
          <a:ext cx="11083897" cy="5515083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190500" dist="228600" dir="144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110528">
                  <a:extLst>
                    <a:ext uri="{9D8B030D-6E8A-4147-A177-3AD203B41FA5}">
                      <a16:colId xmlns:a16="http://schemas.microsoft.com/office/drawing/2014/main" val="3238514790"/>
                    </a:ext>
                  </a:extLst>
                </a:gridCol>
                <a:gridCol w="2896170">
                  <a:extLst>
                    <a:ext uri="{9D8B030D-6E8A-4147-A177-3AD203B41FA5}">
                      <a16:colId xmlns:a16="http://schemas.microsoft.com/office/drawing/2014/main" val="2508081588"/>
                    </a:ext>
                  </a:extLst>
                </a:gridCol>
                <a:gridCol w="4077199">
                  <a:extLst>
                    <a:ext uri="{9D8B030D-6E8A-4147-A177-3AD203B41FA5}">
                      <a16:colId xmlns:a16="http://schemas.microsoft.com/office/drawing/2014/main" val="1450730953"/>
                    </a:ext>
                  </a:extLst>
                </a:gridCol>
              </a:tblGrid>
              <a:tr h="4157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9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出國協助前置作業</a:t>
                      </a:r>
                      <a:endParaRPr lang="zh-TW" sz="1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9416" marR="79416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9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出國期間</a:t>
                      </a:r>
                      <a:endParaRPr lang="zh-TW" sz="1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9416" marR="79416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9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返國後</a:t>
                      </a:r>
                      <a:endParaRPr lang="zh-TW" sz="1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9416" marR="79416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9662544"/>
                  </a:ext>
                </a:extLst>
              </a:tr>
              <a:tr h="78725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16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參與校內遴選說明會並繳交相關資料（詳</a:t>
                      </a:r>
                      <a:r>
                        <a:rPr lang="zh-TW" altLang="en-US" sz="16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hlinkClick r:id="rId3"/>
                        </a:rPr>
                        <a:t>遴選資格</a:t>
                      </a:r>
                      <a:r>
                        <a:rPr lang="zh-TW" altLang="en-US" sz="16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），於校內規定時間內取得語言能力及成績證明文件</a:t>
                      </a:r>
                      <a:r>
                        <a:rPr lang="en-US" altLang="zh-TW" sz="16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6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或完成教育實習申請。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9416" marR="79416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16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注意國際禮儀、服裝儀容，做個外交小幫手</a:t>
                      </a:r>
                      <a:r>
                        <a:rPr lang="en-US" altLang="zh-TW" sz="16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~</a:t>
                      </a:r>
                      <a:r>
                        <a:rPr lang="zh-TW" altLang="en-US" sz="16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</a:t>
                      </a:r>
                      <a:r>
                        <a:rPr lang="zh-TW" altLang="en-US" sz="16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hlinkClick r:id="rId4"/>
                        </a:rPr>
                        <a:t>國際禮儀手冊</a:t>
                      </a:r>
                      <a:r>
                        <a:rPr lang="zh-TW" altLang="en-US" sz="16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）</a:t>
                      </a:r>
                      <a:endParaRPr lang="en-US" altLang="zh-TW" sz="16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9416" marR="79416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2DAF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zh-TW" sz="1600" b="1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新聞稿繳交，</a:t>
                      </a:r>
                      <a:r>
                        <a:rPr lang="zh-TW" altLang="zh-TW" sz="1600" b="1" kern="12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回國後１週內</a:t>
                      </a:r>
                      <a:r>
                        <a:rPr lang="zh-TW" altLang="zh-TW" sz="1600" b="1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繳交相關</a:t>
                      </a:r>
                      <a:r>
                        <a:rPr lang="zh-TW" altLang="zh-TW" sz="1600" b="1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新聞稿及６張成果照片</a:t>
                      </a:r>
                      <a:r>
                        <a:rPr lang="zh-TW" altLang="zh-TW" sz="1600" b="1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，至專案辦公室信箱。</a:t>
                      </a:r>
                      <a:r>
                        <a:rPr lang="zh-TW" altLang="en-US" sz="1600" b="1" kern="1200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（請協助完成一篇新聞稿。）</a:t>
                      </a:r>
                      <a:endParaRPr lang="zh-TW" altLang="zh-TW" sz="16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9416" marR="79416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6876674"/>
                  </a:ext>
                </a:extLst>
              </a:tr>
              <a:tr h="360597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16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參與行前培訓營，確認成果製作之作業分組。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16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（經費核銷、成果拍攝</a:t>
                      </a:r>
                      <a:r>
                        <a:rPr lang="en-US" altLang="zh-TW" sz="16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~~~</a:t>
                      </a:r>
                      <a:r>
                        <a:rPr lang="zh-TW" altLang="en-US" sz="16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自行分組）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9416" marR="79416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2DAF0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執行計畫</a:t>
                      </a:r>
                      <a:br>
                        <a:rPr lang="en-US" altLang="zh-TW" sz="16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1600" b="1" kern="1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你的傑出表現將是合作端願意繼續與貴校合作的動力</a:t>
                      </a:r>
                      <a:r>
                        <a:rPr lang="en-US" altLang="zh-TW" sz="1600" b="1" kern="1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~</a:t>
                      </a:r>
                    </a:p>
                  </a:txBody>
                  <a:tcPr marL="79416" marR="79416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16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協助經費核銷事宜</a:t>
                      </a:r>
                      <a:endParaRPr lang="zh-TW" sz="16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9416" marR="79416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2DA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231905"/>
                  </a:ext>
                </a:extLst>
              </a:tr>
              <a:tr h="12451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6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辦理</a:t>
                      </a:r>
                      <a:r>
                        <a:rPr lang="en-US" altLang="zh-TW" sz="16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zh-TW" sz="16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協助校內</a:t>
                      </a:r>
                      <a:r>
                        <a:rPr lang="zh-TW" altLang="en-US" sz="16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、教育部</a:t>
                      </a:r>
                      <a:r>
                        <a:rPr lang="zh-TW" altLang="zh-TW" sz="16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計畫成果分享</a:t>
                      </a:r>
                    </a:p>
                  </a:txBody>
                  <a:tcPr marL="79416" marR="79416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2047046"/>
                  </a:ext>
                </a:extLst>
              </a:tr>
              <a:tr h="242507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自行</a:t>
                      </a:r>
                      <a:r>
                        <a:rPr lang="zh-TW" altLang="en-US" sz="1600" kern="1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確認要核銷所需之單據</a:t>
                      </a:r>
                      <a:r>
                        <a:rPr lang="zh-TW" altLang="en-US" sz="16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。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（檢附部分核銷單據所需文件、請自行與貴校主計或行政人員再確認一次，避免回國產生核銷問題）</a:t>
                      </a:r>
                      <a:endParaRPr lang="zh-TW" sz="14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9416" marR="79416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kern="1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9416" marR="79416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9856564"/>
                  </a:ext>
                </a:extLst>
              </a:tr>
              <a:tr h="542879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9416" marR="79416" marT="0" marB="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9416" marR="79416" marT="0" marB="0">
                    <a:solidFill>
                      <a:srgbClr val="F0D9D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協助檢核</a:t>
                      </a:r>
                      <a:r>
                        <a:rPr lang="zh-TW" altLang="en-US" sz="16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個人</a:t>
                      </a:r>
                      <a:r>
                        <a:rPr lang="zh-TW" sz="16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成果資料</a:t>
                      </a:r>
                      <a:r>
                        <a:rPr lang="zh-TW" altLang="en-US" sz="16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並上傳計畫成果平台（</a:t>
                      </a:r>
                      <a:r>
                        <a:rPr lang="en-US" altLang="zh-TW" sz="16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r>
                        <a:rPr lang="zh-TW" altLang="en-US" sz="16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張照片與計畫或教育有關、</a:t>
                      </a:r>
                      <a:r>
                        <a:rPr lang="zh-TW" altLang="en-US" sz="16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非景點或美食照片</a:t>
                      </a:r>
                      <a:r>
                        <a:rPr lang="zh-TW" altLang="en-US" sz="16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）</a:t>
                      </a:r>
                      <a:endParaRPr lang="en-US" altLang="zh-TW" sz="16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16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如：師生成果合併，則只需上傳到教師成果底下即可。如學生分冊，請自行上傳至個人計畫成果底下。</a:t>
                      </a:r>
                      <a:endParaRPr lang="zh-TW" sz="16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9416" marR="79416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2DA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4556413"/>
                  </a:ext>
                </a:extLst>
              </a:tr>
              <a:tr h="88848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出國執行計畫前完成</a:t>
                      </a:r>
                      <a:r>
                        <a:rPr lang="zh-TW" altLang="en-US" sz="1600" kern="1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出國登錄事宜</a:t>
                      </a:r>
                      <a:r>
                        <a:rPr lang="zh-TW" altLang="en-US" sz="16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、</a:t>
                      </a:r>
                      <a:r>
                        <a:rPr lang="zh-TW" altLang="en-US" sz="1600" kern="1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役男出國申報</a:t>
                      </a:r>
                      <a:r>
                        <a:rPr lang="zh-TW" altLang="en-US" sz="16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、</a:t>
                      </a:r>
                      <a:r>
                        <a:rPr lang="zh-TW" altLang="en-US" sz="1600" kern="1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保險</a:t>
                      </a:r>
                      <a:r>
                        <a:rPr lang="zh-TW" altLang="en-US" sz="16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。（補助款保險要保人為學校）</a:t>
                      </a:r>
                      <a:endParaRPr lang="en-US" altLang="zh-TW" sz="16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（役男如出國時間超過</a:t>
                      </a:r>
                      <a:r>
                        <a:rPr lang="en-US" altLang="zh-TW" sz="1600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zh-TW" altLang="en-US" sz="1600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個月則另行通報）</a:t>
                      </a:r>
                      <a:endParaRPr lang="zh-TW" sz="1600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9416" marR="79416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2DA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4242848"/>
                  </a:ext>
                </a:extLst>
              </a:tr>
              <a:tr h="67704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拍攝成果所需影音、照片（請注意解析，回傳給本專案辦公室的請傳原始檔案，勿以</a:t>
                      </a:r>
                      <a:r>
                        <a:rPr lang="en-US" altLang="zh-TW" sz="16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line</a:t>
                      </a:r>
                      <a:r>
                        <a:rPr lang="zh-TW" altLang="en-US" sz="16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傳輸非原檔照片，解析過小）</a:t>
                      </a:r>
                      <a:endParaRPr lang="zh-TW" sz="16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9416" marR="79416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2DA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8726083"/>
                  </a:ext>
                </a:extLst>
              </a:tr>
              <a:tr h="3224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自行確認出國時，其護照效期６個月以上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9416" marR="79416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7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9416" marR="79416" marT="0" marB="0">
                    <a:solidFill>
                      <a:srgbClr val="F0D9D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5626518"/>
                  </a:ext>
                </a:extLst>
              </a:tr>
              <a:tr h="4851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確認前往國家所需施打之疫苗及效期，於行前完成疫苗注射，避免無法入境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9416" marR="79416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2DA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1600" b="1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感謝願意申請計畫之教師及協助行政工作之行政人員，因為他們的付出，你才有機會可以獲得教育部補助機票及生活費</a:t>
                      </a:r>
                      <a:r>
                        <a:rPr lang="en-US" altLang="zh-TW" sz="1600" b="1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~</a:t>
                      </a:r>
                      <a:br>
                        <a:rPr lang="en-US" altLang="zh-TW" sz="1600" b="1" kern="1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</a:br>
                      <a:r>
                        <a:rPr lang="zh-TW" altLang="en-US" sz="16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畢竟不是每個學校都有申請這個計畫，如果你已完成</a:t>
                      </a:r>
                      <a:r>
                        <a:rPr lang="zh-TW" altLang="en-US" sz="1600" b="1" kern="1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國外教育見習</a:t>
                      </a:r>
                      <a:r>
                        <a:rPr lang="zh-TW" altLang="en-US" sz="16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或</a:t>
                      </a:r>
                      <a:r>
                        <a:rPr lang="zh-TW" altLang="en-US" sz="1600" b="1" kern="100" dirty="0">
                          <a:solidFill>
                            <a:srgbClr val="00B05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國際史懷哲</a:t>
                      </a:r>
                      <a:r>
                        <a:rPr lang="zh-TW" altLang="en-US" sz="16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（僅擇一）</a:t>
                      </a:r>
                      <a:r>
                        <a:rPr lang="zh-TW" altLang="en-US" sz="16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，且</a:t>
                      </a:r>
                      <a:r>
                        <a:rPr lang="zh-TW" altLang="en-US" sz="1600" b="1" kern="1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表現良好</a:t>
                      </a:r>
                      <a:r>
                        <a:rPr lang="zh-TW" altLang="en-US" sz="16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的話，就請教老師是否願意規劃國外教育實習計畫並申請囉！祝好運。</a:t>
                      </a:r>
                      <a:endParaRPr lang="zh-TW" sz="16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9416" marR="79416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5545359"/>
                  </a:ext>
                </a:extLst>
              </a:tr>
              <a:tr h="65683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16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備妥小黃卡及</a:t>
                      </a:r>
                      <a:r>
                        <a:rPr lang="zh-TW" altLang="en-US" sz="16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  <a:hlinkClick r:id="rId5"/>
                        </a:rPr>
                        <a:t>數位健康證明</a:t>
                      </a:r>
                      <a:endParaRPr lang="zh-TW" altLang="en-US" sz="16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1600" kern="100" spc="-50" baseline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（紙本</a:t>
                      </a:r>
                      <a:r>
                        <a:rPr lang="en-US" altLang="zh-TW" sz="1600" kern="100" spc="-50" baseline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zh-TW" altLang="en-US" sz="1600" kern="100" spc="-50" baseline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以防手機失竊或沒電時造成無法入境</a:t>
                      </a:r>
                      <a:r>
                        <a:rPr lang="zh-TW" altLang="en-US" sz="16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）</a:t>
                      </a:r>
                    </a:p>
                  </a:txBody>
                  <a:tcPr marL="79416" marR="79416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zh-TW" altLang="en-US" sz="16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注意自身安全，語言僅是種溝通工具，不能確保你在國外安全，外出請結伴同行，勿出入危險場所。</a:t>
                      </a:r>
                      <a:endParaRPr lang="en-US" altLang="zh-TW" sz="16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r>
                        <a:rPr lang="zh-TW" altLang="en-US" sz="1600" b="1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不飲（食）用陌生人給的（免費）飲料或食物。</a:t>
                      </a:r>
                    </a:p>
                  </a:txBody>
                  <a:tcPr marL="79416" marR="79416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7935808"/>
                  </a:ext>
                </a:extLst>
              </a:tr>
              <a:tr h="79848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16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確認是否需旅遊門診評估取得證明？</a:t>
                      </a:r>
                      <a:br>
                        <a:rPr lang="en-US" altLang="zh-TW" sz="16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</a:br>
                      <a:r>
                        <a:rPr lang="zh-TW" altLang="en-US" sz="160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（詳旅遊門診資訊）</a:t>
                      </a:r>
                      <a:endParaRPr lang="zh-TW" sz="160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79416" marR="79416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2DA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6465369"/>
                  </a:ext>
                </a:extLst>
              </a:tr>
            </a:tbl>
          </a:graphicData>
        </a:graphic>
      </p:graphicFrame>
      <p:sp>
        <p:nvSpPr>
          <p:cNvPr id="13" name="文字方塊 12"/>
          <p:cNvSpPr txBox="1"/>
          <p:nvPr/>
        </p:nvSpPr>
        <p:spPr>
          <a:xfrm>
            <a:off x="470014" y="6473102"/>
            <a:ext cx="11083897" cy="646331"/>
          </a:xfrm>
          <a:prstGeom prst="rect">
            <a:avLst/>
          </a:prstGeom>
          <a:solidFill>
            <a:schemeClr val="bg1">
              <a:alpha val="52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註：此表為參考之檢核表，可自行增刪或修正使用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或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依校內原有之業務權責分配方式辦理。</a:t>
            </a:r>
          </a:p>
          <a:p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55545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4538</TotalTime>
  <Words>1192</Words>
  <Application>Microsoft Office PowerPoint</Application>
  <PresentationFormat>寬螢幕</PresentationFormat>
  <Paragraphs>71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11" baseType="lpstr">
      <vt:lpstr>王漢宗綜藝體繁</vt:lpstr>
      <vt:lpstr>微軟正黑體</vt:lpstr>
      <vt:lpstr>新細明體</vt:lpstr>
      <vt:lpstr>Arial</vt:lpstr>
      <vt:lpstr>Calibri</vt:lpstr>
      <vt:lpstr>Calibri Light</vt:lpstr>
      <vt:lpstr>Times New Roman</vt:lpstr>
      <vt:lpstr>Office 佈景主題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Windows 使用者</dc:creator>
  <cp:lastModifiedBy>user</cp:lastModifiedBy>
  <cp:revision>39</cp:revision>
  <dcterms:created xsi:type="dcterms:W3CDTF">2023-02-18T09:29:28Z</dcterms:created>
  <dcterms:modified xsi:type="dcterms:W3CDTF">2023-06-09T09:20:11Z</dcterms:modified>
</cp:coreProperties>
</file>